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notesMasterIdLst>
    <p:notesMasterId r:id="rId14"/>
  </p:notesMasterIdLst>
  <p:handoutMasterIdLst>
    <p:handoutMasterId r:id="rId15"/>
  </p:handoutMasterIdLst>
  <p:sldIdLst>
    <p:sldId id="340" r:id="rId2"/>
    <p:sldId id="341" r:id="rId3"/>
    <p:sldId id="356" r:id="rId4"/>
    <p:sldId id="354" r:id="rId5"/>
    <p:sldId id="355" r:id="rId6"/>
    <p:sldId id="364" r:id="rId7"/>
    <p:sldId id="344" r:id="rId8"/>
    <p:sldId id="358" r:id="rId9"/>
    <p:sldId id="359" r:id="rId10"/>
    <p:sldId id="360" r:id="rId11"/>
    <p:sldId id="367" r:id="rId12"/>
    <p:sldId id="36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 autoAdjust="0"/>
    <p:restoredTop sz="94627" autoAdjust="0"/>
  </p:normalViewPr>
  <p:slideViewPr>
    <p:cSldViewPr snapToGrid="0" snapToObjects="1">
      <p:cViewPr>
        <p:scale>
          <a:sx n="100" d="100"/>
          <a:sy n="100" d="100"/>
        </p:scale>
        <p:origin x="-1472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D10F5-3954-5049-9053-8B1FF1ACACBC}" type="datetime1">
              <a:rPr lang="en-US" smtClean="0"/>
              <a:t>3/20/19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B02575-779D-D746-B273-BE3486AE9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949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834C4-AC14-9043-BDBB-15D82B8166CF}" type="datetime1">
              <a:rPr lang="en-US" smtClean="0"/>
              <a:t>3/20/19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C2929-9CBE-3D40-97E8-53575747C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849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0D53C-7D7A-8941-998A-34C509425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3172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A7E771-3418-254E-A964-895499FEA1A2}" type="datetime1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0D53C-7D7A-8941-998A-34C509425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44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E79E9B-B1BC-8B4F-87E4-8BA486BE79AD}" type="datetime1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0D53C-7D7A-8941-998A-34C509425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87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0D53C-7D7A-8941-998A-34C509425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0D53C-7D7A-8941-998A-34C509425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50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83996E3-F746-5942-8FAB-69D6C9EF08C5}" type="datetime1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0D53C-7D7A-8941-998A-34C509425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12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FB43379-C455-9A4E-8C28-935755079198}" type="datetime1">
              <a:rPr lang="en-US" smtClean="0"/>
              <a:t>3/20/19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0D53C-7D7A-8941-998A-34C509425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16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542F504-C5E7-2541-B79B-44CB81725032}" type="datetime1">
              <a:rPr lang="en-US" smtClean="0"/>
              <a:t>3/20/19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0D53C-7D7A-8941-998A-34C509425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48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4BEE76C-AFCA-434D-A039-5F40D7AED208}" type="datetime1">
              <a:rPr lang="en-US" smtClean="0"/>
              <a:t>3/20/19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0D53C-7D7A-8941-998A-34C509425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C62C09-B7A1-434E-A2D2-D1F9238847EC}" type="datetime1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0D53C-7D7A-8941-998A-34C509425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97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9C5538-EF40-504B-A2F1-757017B7171E}" type="datetime1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0D53C-7D7A-8941-998A-34C509425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74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0D53C-7D7A-8941-998A-34C5094252C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0" y="6126163"/>
            <a:ext cx="9144000" cy="254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52400" y="6381050"/>
            <a:ext cx="682413" cy="3499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82320" y="6356350"/>
            <a:ext cx="27559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70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mmons.wikimedia.org/wiki/File:DNA_Structure+Key+Labelled.pn_NoBB.png" TargetMode="External"/><Relationship Id="rId3" Type="http://schemas.openxmlformats.org/officeDocument/2006/relationships/hyperlink" Target="https://commons.wikimedia.org/wiki/File:BrokenConcretion22.jp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g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on the </a:t>
            </a:r>
            <a:br>
              <a:rPr lang="en-US" dirty="0" smtClean="0"/>
            </a:br>
            <a:r>
              <a:rPr lang="en-US" dirty="0" smtClean="0"/>
              <a:t>Open Science Grid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Submit Locally, Run Globally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0D53C-7D7A-8941-998A-34C5094252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83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01600" y="-88900"/>
            <a:ext cx="9398000" cy="6223000"/>
          </a:xfrm>
          <a:prstGeom prst="rect">
            <a:avLst/>
          </a:prstGeom>
          <a:solidFill>
            <a:schemeClr val="accent2">
              <a:alpha val="9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://www.supersizedmeals.com/food/images/articles/20061009-Worlds_Largest_Birthday_Cake_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803401"/>
            <a:ext cx="3645603" cy="279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HTC: An Analogy</a:t>
            </a:r>
            <a:endParaRPr lang="en-US" dirty="0"/>
          </a:p>
        </p:txBody>
      </p:sp>
      <p:pic>
        <p:nvPicPr>
          <p:cNvPr id="11" name="Picture 10" descr="cake_wideweb__430x2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803400"/>
            <a:ext cx="3124200" cy="277060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24901" y="6400800"/>
            <a:ext cx="4191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4851401"/>
            <a:ext cx="845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A: Bake many small cakes, in many ovens, then join.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This is the idea behind high throughput computing</a:t>
            </a:r>
            <a:endParaRPr lang="en-US" sz="2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02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444500"/>
            <a:ext cx="8229600" cy="1498600"/>
          </a:xfrm>
          <a:solidFill>
            <a:schemeClr val="bg1">
              <a:alpha val="85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/>
              <a:t>Moral of the story: break it up!</a:t>
            </a:r>
            <a:br>
              <a:rPr lang="en-US" dirty="0" smtClean="0"/>
            </a:br>
            <a:r>
              <a:rPr lang="en-US" sz="2400" dirty="0" smtClean="0"/>
              <a:t>Is your problem divisible into lots of “laptop-sized” pieces?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0D53C-7D7A-8941-998A-34C5094252C7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39848"/>
              </p:ext>
            </p:extLst>
          </p:nvPr>
        </p:nvGraphicFramePr>
        <p:xfrm>
          <a:off x="330200" y="1943100"/>
          <a:ext cx="8483600" cy="4154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900"/>
                <a:gridCol w="2120900"/>
                <a:gridCol w="2120900"/>
                <a:gridCol w="2120900"/>
              </a:tblGrid>
              <a:tr h="28829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271671">
                <a:tc>
                  <a:txBody>
                    <a:bodyPr/>
                    <a:lstStyle/>
                    <a:p>
                      <a:r>
                        <a:rPr lang="en-US" dirty="0" smtClean="0"/>
                        <a:t>RNA/DNA sequence alignment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statistical</a:t>
                      </a:r>
                      <a:r>
                        <a:rPr lang="en-US" baseline="0" dirty="0" smtClean="0"/>
                        <a:t> model optimization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parameter sweep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image/sample</a:t>
                      </a:r>
                      <a:r>
                        <a:rPr lang="en-US" baseline="0" dirty="0" smtClean="0"/>
                        <a:t> analysis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 descr="noun_DNA_119714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9" r="21111" b="14074"/>
          <a:stretch/>
        </p:blipFill>
        <p:spPr>
          <a:xfrm>
            <a:off x="622300" y="2387600"/>
            <a:ext cx="1357559" cy="2120900"/>
          </a:xfrm>
          <a:prstGeom prst="rect">
            <a:avLst/>
          </a:prstGeom>
        </p:spPr>
      </p:pic>
      <p:pic>
        <p:nvPicPr>
          <p:cNvPr id="8" name="Picture 7" descr="noun_Image_145965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7"/>
          <a:stretch/>
        </p:blipFill>
        <p:spPr>
          <a:xfrm>
            <a:off x="6604000" y="2387600"/>
            <a:ext cx="1955800" cy="163707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673600" y="2382379"/>
            <a:ext cx="1535359" cy="2109603"/>
            <a:chOff x="4445000" y="2034259"/>
            <a:chExt cx="1535359" cy="2109603"/>
          </a:xfrm>
        </p:grpSpPr>
        <p:pic>
          <p:nvPicPr>
            <p:cNvPr id="9" name="Picture 8" descr="noun_grid_2309833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556"/>
            <a:stretch/>
          </p:blipFill>
          <p:spPr>
            <a:xfrm>
              <a:off x="4445000" y="2730500"/>
              <a:ext cx="836859" cy="706681"/>
            </a:xfrm>
            <a:prstGeom prst="rect">
              <a:avLst/>
            </a:prstGeom>
          </p:spPr>
        </p:pic>
        <p:pic>
          <p:nvPicPr>
            <p:cNvPr id="10" name="Picture 9" descr="noun_grid_2309833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556"/>
            <a:stretch/>
          </p:blipFill>
          <p:spPr>
            <a:xfrm>
              <a:off x="5143500" y="2730500"/>
              <a:ext cx="836859" cy="706681"/>
            </a:xfrm>
            <a:prstGeom prst="rect">
              <a:avLst/>
            </a:prstGeom>
          </p:spPr>
        </p:pic>
        <p:pic>
          <p:nvPicPr>
            <p:cNvPr id="11" name="Picture 10" descr="noun_grid_2309833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556"/>
            <a:stretch/>
          </p:blipFill>
          <p:spPr>
            <a:xfrm>
              <a:off x="4445000" y="3437181"/>
              <a:ext cx="836859" cy="706681"/>
            </a:xfrm>
            <a:prstGeom prst="rect">
              <a:avLst/>
            </a:prstGeom>
          </p:spPr>
        </p:pic>
        <p:pic>
          <p:nvPicPr>
            <p:cNvPr id="12" name="Picture 11" descr="noun_grid_2309833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556"/>
            <a:stretch/>
          </p:blipFill>
          <p:spPr>
            <a:xfrm>
              <a:off x="5143500" y="3437181"/>
              <a:ext cx="836859" cy="706681"/>
            </a:xfrm>
            <a:prstGeom prst="rect">
              <a:avLst/>
            </a:prstGeom>
          </p:spPr>
        </p:pic>
        <p:pic>
          <p:nvPicPr>
            <p:cNvPr id="13" name="Picture 12" descr="noun_grid_2309833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556"/>
            <a:stretch/>
          </p:blipFill>
          <p:spPr>
            <a:xfrm>
              <a:off x="4445000" y="2034259"/>
              <a:ext cx="836859" cy="706681"/>
            </a:xfrm>
            <a:prstGeom prst="rect">
              <a:avLst/>
            </a:prstGeom>
          </p:spPr>
        </p:pic>
        <p:pic>
          <p:nvPicPr>
            <p:cNvPr id="14" name="Picture 13" descr="noun_grid_2309833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556"/>
            <a:stretch/>
          </p:blipFill>
          <p:spPr>
            <a:xfrm>
              <a:off x="5143500" y="2034259"/>
              <a:ext cx="836859" cy="706681"/>
            </a:xfrm>
            <a:prstGeom prst="rect">
              <a:avLst/>
            </a:prstGeom>
          </p:spPr>
        </p:pic>
      </p:grpSp>
      <p:pic>
        <p:nvPicPr>
          <p:cNvPr id="16" name="Picture 15" descr="noun_Line Graph_364558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8"/>
          <a:stretch/>
        </p:blipFill>
        <p:spPr>
          <a:xfrm>
            <a:off x="2451100" y="2767377"/>
            <a:ext cx="144149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62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9029700" cy="4525963"/>
          </a:xfrm>
        </p:spPr>
        <p:txBody>
          <a:bodyPr>
            <a:norm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map.opensciencegrid.org</a:t>
            </a:r>
            <a:r>
              <a:rPr lang="en-US" sz="1600" dirty="0"/>
              <a:t>/</a:t>
            </a: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://commons.wikimedia.org/wiki/File:DNA_Structure%2BKey%</a:t>
            </a:r>
            <a:r>
              <a:rPr lang="en-US" sz="1600" dirty="0" smtClean="0">
                <a:hlinkClick r:id="rId2"/>
              </a:rPr>
              <a:t>2BLabelled.pn_NoBB.png</a:t>
            </a:r>
            <a:endParaRPr lang="en-US" sz="1600" dirty="0" smtClean="0"/>
          </a:p>
          <a:p>
            <a:r>
              <a:rPr lang="en-US" sz="1600" smtClean="0"/>
              <a:t>Colin Smith, </a:t>
            </a:r>
            <a:r>
              <a:rPr lang="en-US" sz="1600" dirty="0" smtClean="0"/>
              <a:t>Chris Cox, Edgar Spaulding, CMS/</a:t>
            </a:r>
            <a:r>
              <a:rPr lang="en-US" sz="1600" dirty="0" smtClean="0"/>
              <a:t>ATLAS</a:t>
            </a:r>
            <a:endParaRPr lang="en-US" sz="1600" dirty="0" smtClean="0"/>
          </a:p>
          <a:p>
            <a:r>
              <a:rPr lang="en-US" sz="1600" dirty="0"/>
              <a:t>Beaker by </a:t>
            </a:r>
            <a:r>
              <a:rPr lang="en-US" sz="1600" dirty="0" err="1"/>
              <a:t>Kiran</a:t>
            </a:r>
            <a:r>
              <a:rPr lang="en-US" sz="1600" dirty="0"/>
              <a:t> from the Noun </a:t>
            </a:r>
            <a:r>
              <a:rPr lang="en-US" sz="1600" dirty="0" smtClean="0"/>
              <a:t>Project</a:t>
            </a:r>
          </a:p>
          <a:p>
            <a:r>
              <a:rPr lang="en-US" sz="1600" dirty="0"/>
              <a:t>Institution by Popular from the Noun </a:t>
            </a:r>
            <a:r>
              <a:rPr lang="en-US" sz="1600" dirty="0" smtClean="0"/>
              <a:t>Project</a:t>
            </a:r>
          </a:p>
          <a:p>
            <a:r>
              <a:rPr lang="en-US" sz="1600" dirty="0"/>
              <a:t>American Flag by </a:t>
            </a:r>
            <a:r>
              <a:rPr lang="en-US" sz="1600" dirty="0" err="1"/>
              <a:t>Alina</a:t>
            </a:r>
            <a:r>
              <a:rPr lang="en-US" sz="1600" dirty="0"/>
              <a:t> </a:t>
            </a:r>
            <a:r>
              <a:rPr lang="en-US" sz="1600" dirty="0" err="1"/>
              <a:t>Oleynik</a:t>
            </a:r>
            <a:r>
              <a:rPr lang="en-US" sz="1600" dirty="0"/>
              <a:t> from the Noun </a:t>
            </a:r>
            <a:r>
              <a:rPr lang="en-US" sz="1600" dirty="0" smtClean="0"/>
              <a:t>Project</a:t>
            </a:r>
          </a:p>
          <a:p>
            <a:r>
              <a:rPr lang="en-US" sz="1600" dirty="0"/>
              <a:t>Plant by </a:t>
            </a:r>
            <a:r>
              <a:rPr lang="en-US" sz="1600" dirty="0" err="1"/>
              <a:t>Shastry</a:t>
            </a:r>
            <a:r>
              <a:rPr lang="en-US" sz="1600" dirty="0"/>
              <a:t> from the Noun </a:t>
            </a:r>
            <a:r>
              <a:rPr lang="en-US" sz="1600" dirty="0" smtClean="0"/>
              <a:t>Project</a:t>
            </a:r>
          </a:p>
          <a:p>
            <a:r>
              <a:rPr lang="en-US" sz="1600" dirty="0"/>
              <a:t>atom by Arthur </a:t>
            </a:r>
            <a:r>
              <a:rPr lang="en-US" sz="1600" dirty="0" err="1"/>
              <a:t>Shlain</a:t>
            </a:r>
            <a:r>
              <a:rPr lang="en-US" sz="1600" dirty="0"/>
              <a:t> from the Noun </a:t>
            </a:r>
            <a:r>
              <a:rPr lang="en-US" sz="1600" dirty="0" smtClean="0"/>
              <a:t>Project</a:t>
            </a:r>
          </a:p>
          <a:p>
            <a:r>
              <a:rPr lang="en-US" sz="1600" dirty="0">
                <a:hlinkClick r:id="rId3"/>
              </a:rPr>
              <a:t>https://commons.wikimedia.org/wiki/File:BrokenConcretion22.</a:t>
            </a:r>
            <a:r>
              <a:rPr lang="en-US" sz="1600" dirty="0" smtClean="0">
                <a:hlinkClick r:id="rId3"/>
              </a:rPr>
              <a:t>jpg</a:t>
            </a:r>
            <a:endParaRPr lang="en-US" sz="1600" dirty="0" smtClean="0"/>
          </a:p>
          <a:p>
            <a:r>
              <a:rPr lang="en-US" sz="1600" dirty="0" smtClean="0"/>
              <a:t>DNA </a:t>
            </a:r>
            <a:r>
              <a:rPr lang="en-US" sz="1600" dirty="0"/>
              <a:t>by Arafat </a:t>
            </a:r>
            <a:r>
              <a:rPr lang="en-US" sz="1600" dirty="0" err="1"/>
              <a:t>Uddin</a:t>
            </a:r>
            <a:r>
              <a:rPr lang="en-US" sz="1600" dirty="0"/>
              <a:t> from the Noun </a:t>
            </a:r>
            <a:r>
              <a:rPr lang="en-US" sz="1600" dirty="0" smtClean="0"/>
              <a:t>Project</a:t>
            </a:r>
          </a:p>
          <a:p>
            <a:r>
              <a:rPr lang="en-US" sz="1600" dirty="0"/>
              <a:t>Image by </a:t>
            </a:r>
            <a:r>
              <a:rPr lang="en-US" sz="1600" dirty="0" err="1"/>
              <a:t>Shastry</a:t>
            </a:r>
            <a:r>
              <a:rPr lang="en-US" sz="1600" dirty="0"/>
              <a:t> from the Noun </a:t>
            </a:r>
            <a:r>
              <a:rPr lang="en-US" sz="1600" dirty="0" smtClean="0"/>
              <a:t>Project</a:t>
            </a:r>
          </a:p>
          <a:p>
            <a:r>
              <a:rPr lang="en-US" sz="1600" dirty="0"/>
              <a:t>grid by </a:t>
            </a:r>
            <a:r>
              <a:rPr lang="en-US" sz="1600" dirty="0" err="1"/>
              <a:t>Nawicon</a:t>
            </a:r>
            <a:r>
              <a:rPr lang="en-US" sz="1600" dirty="0"/>
              <a:t> Studio from the Noun </a:t>
            </a:r>
            <a:r>
              <a:rPr lang="en-US" sz="1600" dirty="0" smtClean="0"/>
              <a:t>Project</a:t>
            </a:r>
          </a:p>
          <a:p>
            <a:r>
              <a:rPr lang="en-US" sz="1600" dirty="0"/>
              <a:t>Line Graph by Gonzalo Bravo from the Noun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0D53C-7D7A-8941-998A-34C5094252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35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3-06 at 3.56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285" y="0"/>
            <a:ext cx="11352607" cy="6146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What is the Open Science Grid (OSG)?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02101"/>
            <a:ext cx="8229600" cy="1803400"/>
          </a:xfrm>
          <a:solidFill>
            <a:schemeClr val="bg1"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The Open Science Grid is a distributed computing network, with users and computers across the United States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100 sites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sym typeface="Wingdings"/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420M jobs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sym typeface="Wingdings"/>
              </a:rPr>
              <a:t> 1.5B compute hours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in the past year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0D53C-7D7A-8941-998A-34C5094252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6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-304800" y="-101600"/>
            <a:ext cx="9804400" cy="6197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FFFFFF"/>
                </a:solidFill>
              </a:rPr>
              <a:t>How does it work?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0D53C-7D7A-8941-998A-34C5094252C7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0500" y="1390033"/>
            <a:ext cx="1574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</a:rPr>
              <a:t>1. </a:t>
            </a:r>
          </a:p>
          <a:p>
            <a:r>
              <a:rPr lang="en-US" sz="2400" b="1" dirty="0" smtClean="0">
                <a:solidFill>
                  <a:srgbClr val="FFFFFF"/>
                </a:solidFill>
              </a:rPr>
              <a:t>Get an account</a:t>
            </a:r>
          </a:p>
        </p:txBody>
      </p:sp>
      <p:pic>
        <p:nvPicPr>
          <p:cNvPr id="10" name="Picture 9" descr="Server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3729210"/>
            <a:ext cx="1143000" cy="1616105"/>
          </a:xfrm>
          <a:prstGeom prst="rect">
            <a:avLst/>
          </a:prstGeom>
        </p:spPr>
      </p:pic>
      <p:sp>
        <p:nvSpPr>
          <p:cNvPr id="11" name="Cloud 10"/>
          <p:cNvSpPr/>
          <p:nvPr/>
        </p:nvSpPr>
        <p:spPr>
          <a:xfrm>
            <a:off x="3632200" y="939800"/>
            <a:ext cx="6489700" cy="5156200"/>
          </a:xfrm>
          <a:prstGeom prst="cloud">
            <a:avLst/>
          </a:prstGeom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 descr="848px-Server-multiple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0" y="1165718"/>
            <a:ext cx="1320800" cy="1867499"/>
          </a:xfrm>
          <a:prstGeom prst="rect">
            <a:avLst/>
          </a:prstGeom>
        </p:spPr>
      </p:pic>
      <p:pic>
        <p:nvPicPr>
          <p:cNvPr id="13" name="Picture 12" descr="848px-Server-multiple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417637"/>
            <a:ext cx="1320800" cy="1867499"/>
          </a:xfrm>
          <a:prstGeom prst="rect">
            <a:avLst/>
          </a:prstGeom>
        </p:spPr>
      </p:pic>
      <p:pic>
        <p:nvPicPr>
          <p:cNvPr id="14" name="Picture 13" descr="848px-Server-multiple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745024"/>
            <a:ext cx="1320800" cy="1867499"/>
          </a:xfrm>
          <a:prstGeom prst="rect">
            <a:avLst/>
          </a:prstGeom>
        </p:spPr>
      </p:pic>
      <p:pic>
        <p:nvPicPr>
          <p:cNvPr id="15" name="Picture 14" descr="848px-Server-multiple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77525"/>
            <a:ext cx="1320800" cy="1867499"/>
          </a:xfrm>
          <a:prstGeom prst="rect">
            <a:avLst/>
          </a:prstGeom>
        </p:spPr>
      </p:pic>
      <p:pic>
        <p:nvPicPr>
          <p:cNvPr id="16" name="Picture 15" descr="848px-Server-multiple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0" y="3830810"/>
            <a:ext cx="1320800" cy="1867499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10" idx="3"/>
            <a:endCxn id="11" idx="2"/>
          </p:cNvCxnSpPr>
          <p:nvPr/>
        </p:nvCxnSpPr>
        <p:spPr>
          <a:xfrm flipV="1">
            <a:off x="1549400" y="3517900"/>
            <a:ext cx="2102930" cy="1019363"/>
          </a:xfrm>
          <a:prstGeom prst="straightConnector1">
            <a:avLst/>
          </a:pr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74330" y="4312264"/>
            <a:ext cx="177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2. 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Submit jobs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00500" y="2995649"/>
            <a:ext cx="17335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3. </a:t>
            </a:r>
          </a:p>
          <a:p>
            <a:r>
              <a:rPr lang="en-US" sz="2400" b="1" dirty="0" smtClean="0"/>
              <a:t>Jobs run on</a:t>
            </a:r>
          </a:p>
          <a:p>
            <a:r>
              <a:rPr lang="en-US" sz="2400" b="1" dirty="0" smtClean="0"/>
              <a:t> 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159500" y="1883908"/>
            <a:ext cx="1803400" cy="80805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OSG member organizations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5067300" y="4953001"/>
            <a:ext cx="1333500" cy="56719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XSEDE*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7353300" y="4669405"/>
            <a:ext cx="1333500" cy="56719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AWS*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962900" y="3058617"/>
            <a:ext cx="1460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OSG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21" idx="3"/>
            <a:endCxn id="25" idx="2"/>
          </p:cNvCxnSpPr>
          <p:nvPr/>
        </p:nvCxnSpPr>
        <p:spPr>
          <a:xfrm flipV="1">
            <a:off x="5734050" y="2691961"/>
            <a:ext cx="1327150" cy="903852"/>
          </a:xfrm>
          <a:prstGeom prst="straightConnector1">
            <a:avLst/>
          </a:prstGeom>
          <a:ln w="8255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7" idx="1"/>
          </p:cNvCxnSpPr>
          <p:nvPr/>
        </p:nvCxnSpPr>
        <p:spPr>
          <a:xfrm>
            <a:off x="5740400" y="3595813"/>
            <a:ext cx="1612900" cy="13571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26" idx="0"/>
          </p:cNvCxnSpPr>
          <p:nvPr/>
        </p:nvCxnSpPr>
        <p:spPr>
          <a:xfrm>
            <a:off x="5734050" y="3595813"/>
            <a:ext cx="0" cy="13571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0734" y="2606792"/>
            <a:ext cx="3934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OSG Connect 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(anyone at a US institution/center)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local access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(through a project or university)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25945" y="5559809"/>
            <a:ext cx="131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*talk to the OSG team for details</a:t>
            </a:r>
          </a:p>
        </p:txBody>
      </p:sp>
    </p:spTree>
    <p:extLst>
      <p:ext uri="{BB962C8B-B14F-4D97-AF65-F5344CB8AC3E}">
        <p14:creationId xmlns:p14="http://schemas.microsoft.com/office/powerpoint/2010/main" val="992353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52400" y="-88900"/>
            <a:ext cx="9410700" cy="62150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822074"/>
            <a:ext cx="2057400" cy="2057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can use the OSG?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8229600" cy="1935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Anyone who is affiliated with a United States research institution (university or laboratory) can use the OSG.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0D53C-7D7A-8941-998A-34C5094252C7}" type="slidenum">
              <a:rPr lang="en-US" smtClean="0"/>
              <a:t>4</a:t>
            </a:fld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365500" y="1809374"/>
            <a:ext cx="2057400" cy="2057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oun_Beaker_194467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4"/>
          <a:stretch/>
        </p:blipFill>
        <p:spPr>
          <a:xfrm>
            <a:off x="3458890" y="2191126"/>
            <a:ext cx="937974" cy="809437"/>
          </a:xfrm>
          <a:prstGeom prst="rect">
            <a:avLst/>
          </a:prstGeom>
        </p:spPr>
      </p:pic>
      <p:pic>
        <p:nvPicPr>
          <p:cNvPr id="6" name="Picture 5" descr="noun_Institution_134306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15"/>
          <a:stretch/>
        </p:blipFill>
        <p:spPr>
          <a:xfrm>
            <a:off x="1115943" y="2191126"/>
            <a:ext cx="1449457" cy="123472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905500" y="1819087"/>
            <a:ext cx="2057400" cy="2057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noun_American Flag_85438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67"/>
          <a:stretch/>
        </p:blipFill>
        <p:spPr>
          <a:xfrm>
            <a:off x="6134100" y="2270313"/>
            <a:ext cx="1386840" cy="1155700"/>
          </a:xfrm>
          <a:prstGeom prst="rect">
            <a:avLst/>
          </a:prstGeom>
        </p:spPr>
      </p:pic>
      <p:pic>
        <p:nvPicPr>
          <p:cNvPr id="8" name="Picture 7" descr="noun_Plant_225343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85"/>
          <a:stretch/>
        </p:blipFill>
        <p:spPr>
          <a:xfrm>
            <a:off x="3927877" y="2762626"/>
            <a:ext cx="1063223" cy="901771"/>
          </a:xfrm>
          <a:prstGeom prst="rect">
            <a:avLst/>
          </a:prstGeom>
        </p:spPr>
      </p:pic>
      <p:pic>
        <p:nvPicPr>
          <p:cNvPr id="13" name="Picture 12" descr="noun_atom_64492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7" b="17827"/>
          <a:stretch/>
        </p:blipFill>
        <p:spPr>
          <a:xfrm>
            <a:off x="4265032" y="2187387"/>
            <a:ext cx="853068" cy="647700"/>
          </a:xfrm>
          <a:prstGeom prst="rect">
            <a:avLst/>
          </a:prstGeom>
        </p:spPr>
      </p:pic>
      <p:sp>
        <p:nvSpPr>
          <p:cNvPr id="14" name="Plus 13"/>
          <p:cNvSpPr/>
          <p:nvPr/>
        </p:nvSpPr>
        <p:spPr>
          <a:xfrm>
            <a:off x="2895600" y="2511237"/>
            <a:ext cx="469900" cy="489326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us 14"/>
          <p:cNvSpPr/>
          <p:nvPr/>
        </p:nvSpPr>
        <p:spPr>
          <a:xfrm>
            <a:off x="5422900" y="2517963"/>
            <a:ext cx="469900" cy="489326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47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2900" y="2619086"/>
            <a:ext cx="8229600" cy="1143000"/>
          </a:xfrm>
        </p:spPr>
        <p:txBody>
          <a:bodyPr/>
          <a:lstStyle/>
          <a:p>
            <a:r>
              <a:rPr lang="en-US" dirty="0" smtClean="0"/>
              <a:t>What research can use the OSG?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0D53C-7D7A-8941-998A-34C5094252C7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 descr="circunix-x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416" y="577518"/>
            <a:ext cx="1783784" cy="1828800"/>
          </a:xfrm>
          <a:prstGeom prst="rect">
            <a:avLst/>
          </a:prstGeom>
        </p:spPr>
      </p:pic>
      <p:pic>
        <p:nvPicPr>
          <p:cNvPr id="8" name="Picture 7" descr="brain_image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4" r="33006"/>
          <a:stretch/>
        </p:blipFill>
        <p:spPr>
          <a:xfrm>
            <a:off x="6661525" y="577518"/>
            <a:ext cx="1720476" cy="1836678"/>
          </a:xfrm>
          <a:prstGeom prst="rect">
            <a:avLst/>
          </a:prstGeom>
        </p:spPr>
      </p:pic>
      <p:pic>
        <p:nvPicPr>
          <p:cNvPr id="9" name="Picture 8" descr="higg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5" r="18674"/>
          <a:stretch/>
        </p:blipFill>
        <p:spPr>
          <a:xfrm>
            <a:off x="2810323" y="569640"/>
            <a:ext cx="1830295" cy="1828800"/>
          </a:xfrm>
          <a:prstGeom prst="rect">
            <a:avLst/>
          </a:prstGeom>
        </p:spPr>
      </p:pic>
      <p:pic>
        <p:nvPicPr>
          <p:cNvPr id="10" name="Picture 9" descr="outdoor-clip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63"/>
          <a:stretch/>
        </p:blipFill>
        <p:spPr>
          <a:xfrm>
            <a:off x="787400" y="569640"/>
            <a:ext cx="1822499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3586" y="4025900"/>
            <a:ext cx="850899" cy="12433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4818" y="3762086"/>
            <a:ext cx="1874191" cy="1828800"/>
          </a:xfrm>
          <a:prstGeom prst="rect">
            <a:avLst/>
          </a:prstGeom>
        </p:spPr>
      </p:pic>
      <p:pic>
        <p:nvPicPr>
          <p:cNvPr id="12" name="Picture 11" descr="Protein_folding_schemati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525" y="3898900"/>
            <a:ext cx="1644389" cy="1460500"/>
          </a:xfrm>
          <a:prstGeom prst="rect">
            <a:avLst/>
          </a:prstGeom>
        </p:spPr>
      </p:pic>
      <p:pic>
        <p:nvPicPr>
          <p:cNvPr id="13" name="Picture 12" descr="periodic_box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00" y="4025900"/>
            <a:ext cx="1441622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8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explosion-153710_960_7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066264"/>
            <a:ext cx="8369300" cy="5060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the benefits of using OSG?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0D53C-7D7A-8941-998A-34C5094252C7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49500" y="2579419"/>
            <a:ext cx="4775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Compute</a:t>
            </a:r>
          </a:p>
          <a:p>
            <a:pPr algn="ctr"/>
            <a:r>
              <a:rPr lang="en-US" sz="4000" b="1" dirty="0" smtClean="0"/>
              <a:t>Capacity!</a:t>
            </a:r>
          </a:p>
          <a:p>
            <a:pPr algn="ctr"/>
            <a:r>
              <a:rPr lang="en-US" sz="1600" b="1" dirty="0" smtClean="0"/>
              <a:t>thousands - millions of compute hours/year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98487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0671"/>
          <a:stretch/>
        </p:blipFill>
        <p:spPr>
          <a:xfrm>
            <a:off x="0" y="0"/>
            <a:ext cx="9144000" cy="61261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33738"/>
            <a:ext cx="8229600" cy="2493962"/>
          </a:xfrm>
          <a:solidFill>
            <a:schemeClr val="bg1">
              <a:alpha val="85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/>
              <a:t>Is the OSG right for me</a:t>
            </a:r>
            <a:r>
              <a:rPr lang="en-US" dirty="0"/>
              <a:t>?</a:t>
            </a:r>
            <a:br>
              <a:rPr lang="en-US" dirty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2800" dirty="0" smtClean="0"/>
              <a:t>Can </a:t>
            </a:r>
            <a:r>
              <a:rPr lang="en-US" sz="2800" dirty="0"/>
              <a:t>you break your computation into many independent pieces</a:t>
            </a:r>
            <a:r>
              <a:rPr lang="en-US" sz="2800" dirty="0" smtClean="0"/>
              <a:t>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0D53C-7D7A-8941-998A-34C5094252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5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52400" y="0"/>
            <a:ext cx="9385300" cy="6126163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Context: High Throughput Computing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93700" y="1443038"/>
            <a:ext cx="83820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OSG is built on a “High Throughput Computing” (HTC) model. </a:t>
            </a:r>
          </a:p>
          <a:p>
            <a:r>
              <a:rPr lang="en-US" dirty="0" smtClean="0"/>
              <a:t>HTC = concurrently run many small/medium, independent tasks</a:t>
            </a:r>
          </a:p>
          <a:p>
            <a:r>
              <a:rPr lang="en-US" dirty="0" smtClean="0"/>
              <a:t>Goal is to use as many </a:t>
            </a:r>
            <a:r>
              <a:rPr lang="en-US" dirty="0" err="1" smtClean="0"/>
              <a:t>cpus</a:t>
            </a:r>
            <a:r>
              <a:rPr lang="en-US" dirty="0" smtClean="0"/>
              <a:t> as possible, maximizing work over a long period of time, </a:t>
            </a:r>
          </a:p>
          <a:p>
            <a:pPr lvl="1"/>
            <a:r>
              <a:rPr lang="en-US" dirty="0" smtClean="0"/>
              <a:t>i.e., “how many protein structures can I analyze in a month”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not “how detailed can I make this weather simulation?”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0D53C-7D7A-8941-998A-34C5094252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49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01600" y="-88900"/>
            <a:ext cx="9398000" cy="6223000"/>
          </a:xfrm>
          <a:prstGeom prst="rect">
            <a:avLst/>
          </a:prstGeom>
          <a:solidFill>
            <a:schemeClr val="accent2">
              <a:alpha val="9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HTC: An Analogy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10954" b="17415"/>
          <a:stretch/>
        </p:blipFill>
        <p:spPr>
          <a:xfrm>
            <a:off x="2057400" y="1612900"/>
            <a:ext cx="5080000" cy="32385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24901" y="6400800"/>
            <a:ext cx="4191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200" y="5054600"/>
            <a:ext cx="79654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Q: How do you bake the world’s largest cake?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03609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104265</TotalTime>
  <Words>439</Words>
  <Application>Microsoft Macintosh PowerPoint</Application>
  <PresentationFormat>On-screen Show (4:3)</PresentationFormat>
  <Paragraphs>74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Computing on the  Open Science Grid</vt:lpstr>
      <vt:lpstr>What is the Open Science Grid (OSG)?</vt:lpstr>
      <vt:lpstr>How does it work?</vt:lpstr>
      <vt:lpstr>Who can use the OSG?</vt:lpstr>
      <vt:lpstr>What research can use the OSG?</vt:lpstr>
      <vt:lpstr>What are the benefits of using OSG?</vt:lpstr>
      <vt:lpstr>Is the OSG right for me?  Can you break your computation into many independent pieces?</vt:lpstr>
      <vt:lpstr>Context: High Throughput Computing</vt:lpstr>
      <vt:lpstr>HTC: An Analogy</vt:lpstr>
      <vt:lpstr>HTC: An Analogy</vt:lpstr>
      <vt:lpstr>Moral of the story: break it up! Is your problem divisible into lots of “laptop-sized” pieces?</vt:lpstr>
      <vt:lpstr>Image credits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What is OSG overview / sites / history / organization current usage / VO’s Why to use  Types of jobs How to use  overview of different ways of logging in  osgconnect Support  Specifics: Condor dagman glideinWMS modules/software data storage and transfer BOSCO  Getting help  </dc:title>
  <dc:creator>Emelie</dc:creator>
  <cp:lastModifiedBy>Christina Koch</cp:lastModifiedBy>
  <cp:revision>465</cp:revision>
  <dcterms:created xsi:type="dcterms:W3CDTF">2014-09-25T17:08:48Z</dcterms:created>
  <dcterms:modified xsi:type="dcterms:W3CDTF">2019-03-20T18:06:53Z</dcterms:modified>
</cp:coreProperties>
</file>